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1" r:id="rId7"/>
    <p:sldId id="263" r:id="rId8"/>
    <p:sldId id="267" r:id="rId9"/>
    <p:sldId id="262" r:id="rId10"/>
    <p:sldId id="265" r:id="rId11"/>
    <p:sldId id="268" r:id="rId12"/>
    <p:sldId id="269" r:id="rId13"/>
    <p:sldId id="270" r:id="rId14"/>
    <p:sldId id="266" r:id="rId15"/>
    <p:sldId id="296" r:id="rId16"/>
    <p:sldId id="271" r:id="rId17"/>
    <p:sldId id="272" r:id="rId18"/>
    <p:sldId id="273" r:id="rId19"/>
    <p:sldId id="275" r:id="rId20"/>
    <p:sldId id="260" r:id="rId21"/>
    <p:sldId id="274" r:id="rId22"/>
    <p:sldId id="277" r:id="rId23"/>
    <p:sldId id="278" r:id="rId24"/>
    <p:sldId id="279" r:id="rId25"/>
    <p:sldId id="295" r:id="rId26"/>
    <p:sldId id="280" r:id="rId27"/>
    <p:sldId id="292" r:id="rId28"/>
    <p:sldId id="286" r:id="rId29"/>
    <p:sldId id="285" r:id="rId30"/>
    <p:sldId id="289" r:id="rId31"/>
    <p:sldId id="281" r:id="rId32"/>
    <p:sldId id="287" r:id="rId33"/>
    <p:sldId id="291" r:id="rId34"/>
    <p:sldId id="290" r:id="rId35"/>
    <p:sldId id="293" r:id="rId36"/>
    <p:sldId id="283" r:id="rId37"/>
    <p:sldId id="284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760624-23CA-1F4D-B45D-2E8FD2662ED8}">
          <p14:sldIdLst>
            <p14:sldId id="256"/>
          </p14:sldIdLst>
        </p14:section>
        <p14:section name="Cluster" id="{9652F2A0-9C90-0549-87EF-7F99268F650C}">
          <p14:sldIdLst>
            <p14:sldId id="257"/>
            <p14:sldId id="258"/>
            <p14:sldId id="259"/>
            <p14:sldId id="264"/>
            <p14:sldId id="261"/>
            <p14:sldId id="263"/>
            <p14:sldId id="267"/>
            <p14:sldId id="262"/>
            <p14:sldId id="265"/>
            <p14:sldId id="268"/>
            <p14:sldId id="269"/>
            <p14:sldId id="270"/>
            <p14:sldId id="266"/>
            <p14:sldId id="296"/>
            <p14:sldId id="271"/>
            <p14:sldId id="272"/>
            <p14:sldId id="273"/>
            <p14:sldId id="275"/>
            <p14:sldId id="260"/>
            <p14:sldId id="274"/>
          </p14:sldIdLst>
        </p14:section>
        <p14:section name="DICE from Home" id="{B5A32959-3493-2E4F-AD08-A66943F024B2}">
          <p14:sldIdLst>
            <p14:sldId id="277"/>
            <p14:sldId id="278"/>
          </p14:sldIdLst>
        </p14:section>
        <p14:section name="DICE" id="{5378DD24-6EA2-9348-92A6-400AA8DDBE16}">
          <p14:sldIdLst>
            <p14:sldId id="279"/>
            <p14:sldId id="295"/>
            <p14:sldId id="280"/>
            <p14:sldId id="292"/>
            <p14:sldId id="286"/>
            <p14:sldId id="285"/>
            <p14:sldId id="289"/>
          </p14:sldIdLst>
        </p14:section>
        <p14:section name="AFS" id="{B15C4733-44D8-6847-98AC-4DED57205C15}">
          <p14:sldIdLst>
            <p14:sldId id="281"/>
            <p14:sldId id="287"/>
            <p14:sldId id="291"/>
            <p14:sldId id="290"/>
            <p14:sldId id="293"/>
            <p14:sldId id="283"/>
            <p14:sldId id="284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hyperlink" Target="https://www.wiki.ed.ac.uk/display/ICCW/Informatics+CDT+Cluster+Wiki+Hom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Stuff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CDT &amp; Biscuits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9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&amp; session 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Scenario:</a:t>
            </a:r>
          </a:p>
          <a:p>
            <a:pPr lvl="1"/>
            <a:r>
              <a:rPr lang="en-US" dirty="0" smtClean="0"/>
              <a:t>You’ve opened an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dirty="0" smtClean="0"/>
              <a:t> tunnel to a </a:t>
            </a:r>
            <a:r>
              <a:rPr lang="en-US" dirty="0" err="1" smtClean="0"/>
              <a:t>noe</a:t>
            </a:r>
            <a:endParaRPr lang="en-US" dirty="0" smtClean="0"/>
          </a:p>
          <a:p>
            <a:pPr lvl="1"/>
            <a:r>
              <a:rPr lang="en-US" dirty="0" smtClean="0"/>
              <a:t>Your job is running (whether using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screen</a:t>
            </a:r>
            <a:r>
              <a:rPr lang="en-US" dirty="0" smtClean="0"/>
              <a:t> or not)</a:t>
            </a:r>
          </a:p>
          <a:p>
            <a:pPr lvl="1"/>
            <a:r>
              <a:rPr lang="en-US" dirty="0" smtClean="0"/>
              <a:t>It takes 20 hours to converge / finish</a:t>
            </a:r>
          </a:p>
          <a:p>
            <a:pPr lvl="1"/>
            <a:r>
              <a:rPr lang="en-US" dirty="0" smtClean="0"/>
              <a:t>It can’t save anything -- </a:t>
            </a:r>
            <a:r>
              <a:rPr lang="en-US" dirty="0" smtClean="0">
                <a:latin typeface="Bell Gothic Std Light" charset="0"/>
                <a:ea typeface="Bell Gothic Std Light" charset="0"/>
                <a:cs typeface="Bell Gothic Std Light" charset="0"/>
              </a:rPr>
              <a:t>`Permission Denied’</a:t>
            </a:r>
          </a:p>
          <a:p>
            <a:r>
              <a:rPr lang="en-US" dirty="0" smtClean="0"/>
              <a:t>Congratulations, your ticket has expired.</a:t>
            </a:r>
          </a:p>
          <a:p>
            <a:pPr lvl="1"/>
            <a:r>
              <a:rPr lang="en-US" dirty="0" smtClean="0"/>
              <a:t>DICE/IS policy</a:t>
            </a:r>
          </a:p>
          <a:p>
            <a:pPr lvl="1"/>
            <a:r>
              <a:rPr lang="en-US" dirty="0" smtClean="0"/>
              <a:t>Can’t be modified</a:t>
            </a:r>
          </a:p>
          <a:p>
            <a:pPr lvl="1"/>
            <a:r>
              <a:rPr lang="en-US" dirty="0" smtClean="0"/>
              <a:t>Roughly 18 hours</a:t>
            </a:r>
          </a:p>
        </p:txBody>
      </p:sp>
    </p:spTree>
    <p:extLst>
      <p:ext uri="{BB962C8B-B14F-4D97-AF65-F5344CB8AC3E}">
        <p14:creationId xmlns:p14="http://schemas.microsoft.com/office/powerpoint/2010/main" val="11855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data-loss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 terminal from your current session</a:t>
            </a:r>
          </a:p>
          <a:p>
            <a:pPr lvl="1"/>
            <a:r>
              <a:rPr lang="en-US" dirty="0" smtClean="0"/>
              <a:t>MATLAB: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!command</a:t>
            </a:r>
          </a:p>
          <a:p>
            <a:pPr lvl="1"/>
            <a:r>
              <a:rPr lang="en-US" dirty="0" err="1" smtClean="0"/>
              <a:t>Ipython</a:t>
            </a:r>
            <a:r>
              <a:rPr lang="en-US" dirty="0" smtClean="0"/>
              <a:t>: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!command </a:t>
            </a:r>
            <a:r>
              <a:rPr lang="en-US" dirty="0" smtClean="0"/>
              <a:t>should work</a:t>
            </a:r>
          </a:p>
          <a:p>
            <a:pPr lvl="1"/>
            <a:r>
              <a:rPr lang="en-US" dirty="0" smtClean="0"/>
              <a:t>Python / Java etc.: It’s gone – crashed</a:t>
            </a:r>
          </a:p>
          <a:p>
            <a:r>
              <a:rPr lang="en-US" dirty="0" smtClean="0"/>
              <a:t>If you managed to get a terminal in the same session:</a:t>
            </a:r>
          </a:p>
          <a:p>
            <a:pPr lvl="1"/>
            <a:r>
              <a:rPr lang="en-US" dirty="0" smtClean="0"/>
              <a:t>DICE command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renc</a:t>
            </a:r>
            <a:endParaRPr lang="en-US" b="1" dirty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lvl="2"/>
            <a:r>
              <a:rPr lang="en-US" dirty="0" smtClean="0"/>
              <a:t>What this is doing, normal Kerberos stuff:</a:t>
            </a:r>
          </a:p>
          <a:p>
            <a:pPr lvl="2"/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kinit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sXXXXXXX@INF.ED.AC.UK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lvl="2"/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aklog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lvl="1"/>
            <a:r>
              <a:rPr lang="en-US" dirty="0" smtClean="0"/>
              <a:t>You now have your permissions back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marL="201168" lvl="1" indent="0">
              <a:buNone/>
            </a:pPr>
            <a:r>
              <a:rPr lang="en-US" b="1" dirty="0">
                <a:latin typeface="Bell Gothic Std Black" charset="0"/>
                <a:ea typeface="Bell Gothic Std Black" charset="0"/>
                <a:cs typeface="Bell Gothic Std Black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542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strategy: /disk/scratch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node has ~3TB of scratch space</a:t>
            </a:r>
          </a:p>
          <a:p>
            <a:r>
              <a:rPr lang="en-US" dirty="0" smtClean="0"/>
              <a:t>Good: Write access to all:</a:t>
            </a:r>
          </a:p>
          <a:p>
            <a:pPr lvl="1"/>
            <a:r>
              <a:rPr lang="en-US" dirty="0" smtClean="0"/>
              <a:t>Have your applications write to here</a:t>
            </a:r>
          </a:p>
          <a:p>
            <a:pPr lvl="1"/>
            <a:r>
              <a:rPr lang="en-US" dirty="0" smtClean="0"/>
              <a:t>Even if Kerberos token is lost, data can still be read / written</a:t>
            </a:r>
          </a:p>
          <a:p>
            <a:pPr lvl="1"/>
            <a:r>
              <a:rPr lang="en-US" dirty="0" smtClean="0"/>
              <a:t>Much more space than AFS allocation</a:t>
            </a:r>
          </a:p>
          <a:p>
            <a:r>
              <a:rPr lang="en-US" dirty="0" smtClean="0"/>
              <a:t>Bad: Write access to all:</a:t>
            </a:r>
          </a:p>
          <a:p>
            <a:pPr lvl="1"/>
            <a:r>
              <a:rPr lang="en-US" dirty="0" smtClean="0"/>
              <a:t>Do not assume everyone is competent in programming</a:t>
            </a:r>
          </a:p>
          <a:p>
            <a:pPr lvl="1"/>
            <a:r>
              <a:rPr lang="en-US" dirty="0" smtClean="0"/>
              <a:t>Do not assume even those who are competent don’t have bugs</a:t>
            </a:r>
          </a:p>
          <a:p>
            <a:pPr lvl="1"/>
            <a:r>
              <a:rPr lang="en-US" dirty="0" smtClean="0"/>
              <a:t>Assume everything will burn</a:t>
            </a:r>
          </a:p>
          <a:p>
            <a:pPr lvl="1"/>
            <a:r>
              <a:rPr lang="en-US" dirty="0" smtClean="0"/>
              <a:t>Plan for </a:t>
            </a:r>
            <a:r>
              <a:rPr lang="en-US" dirty="0" err="1" smtClean="0"/>
              <a:t>armaggeddon</a:t>
            </a:r>
            <a:endParaRPr lang="en-US" dirty="0" smtClean="0"/>
          </a:p>
          <a:p>
            <a:pPr lvl="2"/>
            <a:r>
              <a:rPr lang="en-US" dirty="0" smtClean="0"/>
              <a:t>(My plan: REPLICATE REPLICATE REPLICATE)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Replicating on the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Mount remote /disk/scratch/$USER in your folders:</a:t>
            </a:r>
          </a:p>
          <a:p>
            <a:pPr lvl="1"/>
            <a:r>
              <a:rPr lang="en-US" dirty="0" smtClean="0"/>
              <a:t>/disk/scratch/$USER/project/james01 –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sshfs</a:t>
            </a:r>
            <a:r>
              <a:rPr lang="en-US" dirty="0" err="1" smtClean="0"/>
              <a:t>’d</a:t>
            </a:r>
            <a:r>
              <a:rPr lang="en-US" dirty="0" smtClean="0"/>
              <a:t> into james01</a:t>
            </a:r>
          </a:p>
          <a:p>
            <a:r>
              <a:rPr lang="en-US" dirty="0" smtClean="0"/>
              <a:t>Super messy</a:t>
            </a:r>
          </a:p>
          <a:p>
            <a:r>
              <a:rPr lang="en-US" dirty="0" smtClean="0"/>
              <a:t>Not for the faint of heart – especially if managing through your app</a:t>
            </a:r>
          </a:p>
          <a:p>
            <a:r>
              <a:rPr lang="en-US" dirty="0" smtClean="0"/>
              <a:t>Just a pointer that replication can be achieved</a:t>
            </a:r>
          </a:p>
          <a:p>
            <a:r>
              <a:rPr lang="en-US" dirty="0" smtClean="0"/>
              <a:t>This is a </a:t>
            </a:r>
            <a:r>
              <a:rPr lang="en-US" dirty="0" err="1" smtClean="0"/>
              <a:t>bandaid</a:t>
            </a:r>
            <a:r>
              <a:rPr lang="en-US" dirty="0" smtClean="0"/>
              <a:t> whilst awaiting a proper cluster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 resolution: someone using your booked node.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Diplomacy. Not violence.</a:t>
            </a:r>
          </a:p>
          <a:p>
            <a:r>
              <a:rPr lang="en-US" dirty="0" smtClean="0"/>
              <a:t>The wiki is gospel.</a:t>
            </a:r>
          </a:p>
          <a:p>
            <a:r>
              <a:rPr lang="en-US" dirty="0" smtClean="0"/>
              <a:t>You can write to the wiki at any time – if it’s not booked and it’s being used, book it.</a:t>
            </a:r>
          </a:p>
          <a:p>
            <a:r>
              <a:rPr lang="en-US" dirty="0" smtClean="0"/>
              <a:t>Researcher eats researcher world.</a:t>
            </a:r>
          </a:p>
          <a:p>
            <a:r>
              <a:rPr lang="en-US" dirty="0" smtClean="0"/>
              <a:t>Email them, or go and see them (far scarier for both)</a:t>
            </a:r>
          </a:p>
          <a:p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finger</a:t>
            </a:r>
            <a:r>
              <a:rPr lang="en-US" dirty="0" smtClean="0"/>
              <a:t> them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12" y="1846263"/>
            <a:ext cx="4195576" cy="4022725"/>
          </a:xfrm>
        </p:spPr>
      </p:pic>
    </p:spTree>
    <p:extLst>
      <p:ext uri="{BB962C8B-B14F-4D97-AF65-F5344CB8AC3E}">
        <p14:creationId xmlns:p14="http://schemas.microsoft.com/office/powerpoint/2010/main" val="44515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 rage if </a:t>
            </a:r>
            <a:r>
              <a:rPr lang="en-US" dirty="0" smtClean="0"/>
              <a:t>non-CDT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63" y="2752725"/>
            <a:ext cx="2387600" cy="2209800"/>
          </a:xfrm>
        </p:spPr>
      </p:pic>
      <p:sp>
        <p:nvSpPr>
          <p:cNvPr id="9" name="TextBox 8"/>
          <p:cNvSpPr txBox="1"/>
          <p:nvPr/>
        </p:nvSpPr>
        <p:spPr>
          <a:xfrm>
            <a:off x="2208945" y="5608558"/>
            <a:ext cx="771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(this is allowed)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GNU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Launching jobs via an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dirty="0" smtClean="0"/>
              <a:t> tunnel has issues</a:t>
            </a:r>
          </a:p>
          <a:p>
            <a:r>
              <a:rPr lang="en-US" dirty="0" smtClean="0"/>
              <a:t>If the tunnel breaks, your job is killed</a:t>
            </a:r>
          </a:p>
          <a:p>
            <a:r>
              <a:rPr lang="en-US" dirty="0" smtClean="0"/>
              <a:t>Unless – you’re able to push it to the background</a:t>
            </a:r>
          </a:p>
          <a:p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screen</a:t>
            </a:r>
            <a:r>
              <a:rPr lang="en-US" dirty="0" smtClean="0"/>
              <a:t> is a terminal multiplexer &amp; background session application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screen</a:t>
            </a:r>
            <a:r>
              <a:rPr lang="en-US" dirty="0" smtClean="0"/>
              <a:t> session can have multiple windows</a:t>
            </a:r>
          </a:p>
          <a:p>
            <a:r>
              <a:rPr lang="en-US" dirty="0" smtClean="0"/>
              <a:t>Not going to die when you logout</a:t>
            </a:r>
          </a:p>
          <a:p>
            <a:r>
              <a:rPr lang="en-US" dirty="0" smtClean="0"/>
              <a:t>Only dies when you kill it, or the node dies.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screen –S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wacvPaper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Terminal opens (Kerberos applies)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 work: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matlab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run_experiments.m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Either close terminal or </a:t>
            </a:r>
            <a:r>
              <a:rPr lang="en-US" dirty="0" err="1" smtClean="0">
                <a:latin typeface="Bell Gothic Std Light" charset="0"/>
                <a:ea typeface="Bell Gothic Std Light" charset="0"/>
                <a:cs typeface="Bell Gothic Std Light" charset="0"/>
              </a:rPr>
              <a:t>Ctrl+a</a:t>
            </a:r>
            <a:r>
              <a:rPr lang="en-US" dirty="0" smtClean="0">
                <a:latin typeface="Bell Gothic Std Light" charset="0"/>
                <a:ea typeface="Bell Gothic Std Light" charset="0"/>
                <a:cs typeface="Bell Gothic Std Light" charset="0"/>
              </a:rPr>
              <a:t> 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Enjoy life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Come back a few days later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screen –rad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wacvPaper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3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options for GNU screen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-S &lt;name&gt; </a:t>
            </a:r>
            <a:r>
              <a:rPr lang="en-US" dirty="0" smtClean="0"/>
              <a:t>makes a screen with name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&lt;name&gt;</a:t>
            </a:r>
          </a:p>
          <a:p>
            <a:r>
              <a:rPr lang="en-US" dirty="0" err="1" smtClean="0">
                <a:latin typeface="Bell Gothic Std Light" charset="0"/>
                <a:ea typeface="Bell Gothic Std Light" charset="0"/>
                <a:cs typeface="Bell Gothic Std Light" charset="0"/>
              </a:rPr>
              <a:t>Ctrl+a</a:t>
            </a:r>
            <a:r>
              <a:rPr lang="en-US" dirty="0" smtClean="0"/>
              <a:t> then:</a:t>
            </a:r>
          </a:p>
          <a:p>
            <a:pPr lvl="1"/>
            <a:r>
              <a:rPr lang="en-US" dirty="0" smtClean="0"/>
              <a:t>d – detach from the screen (push to background)</a:t>
            </a:r>
          </a:p>
          <a:p>
            <a:pPr lvl="1"/>
            <a:r>
              <a:rPr lang="en-US" dirty="0" smtClean="0"/>
              <a:t>c – create a new terminal within screen</a:t>
            </a:r>
          </a:p>
          <a:p>
            <a:pPr lvl="1"/>
            <a:r>
              <a:rPr lang="en-US" dirty="0" smtClean="0"/>
              <a:t>n – go to next terminal within screen (if present)</a:t>
            </a:r>
          </a:p>
          <a:p>
            <a:pPr lvl="1"/>
            <a:r>
              <a:rPr lang="en-US" dirty="0" smtClean="0"/>
              <a:t>backspace – go to previous terminal within screen (if present)</a:t>
            </a:r>
          </a:p>
          <a:p>
            <a:pPr lvl="1"/>
            <a:r>
              <a:rPr lang="en-US" dirty="0" smtClean="0"/>
              <a:t>A – rename current screen terminal</a:t>
            </a:r>
          </a:p>
          <a:p>
            <a:pPr lvl="1"/>
            <a:r>
              <a:rPr lang="en-US" dirty="0" smtClean="0"/>
              <a:t>C – clear screen</a:t>
            </a:r>
          </a:p>
          <a:p>
            <a:pPr lvl="1"/>
            <a:r>
              <a:rPr lang="en-US" dirty="0" smtClean="0"/>
              <a:t>k – kill the current terminal (when last one is killed,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screen</a:t>
            </a:r>
            <a:r>
              <a:rPr lang="en-US" dirty="0" smtClean="0"/>
              <a:t> quits)</a:t>
            </a:r>
          </a:p>
          <a:p>
            <a:pPr lvl="1"/>
            <a:r>
              <a:rPr lang="en-US" dirty="0" smtClean="0"/>
              <a:t>x – lock the screen session (advise against this, password ambiguous)</a:t>
            </a:r>
          </a:p>
          <a:p>
            <a:pPr lvl="1"/>
            <a:r>
              <a:rPr lang="en-US" dirty="0" smtClean="0"/>
              <a:t>[ -- copy mode – scrolling possible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4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101: killing </a:t>
            </a:r>
            <a:r>
              <a:rPr lang="en-US" dirty="0"/>
              <a:t>j</a:t>
            </a:r>
            <a:r>
              <a:rPr lang="en-US" dirty="0" smtClean="0"/>
              <a:t>obs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ps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-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fu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$USER</a:t>
            </a:r>
          </a:p>
          <a:p>
            <a:r>
              <a:rPr lang="en-US" dirty="0" smtClean="0"/>
              <a:t>UNIX pipe</a:t>
            </a:r>
          </a:p>
          <a:p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grep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$pattern</a:t>
            </a:r>
          </a:p>
          <a:p>
            <a:r>
              <a:rPr lang="en-US" dirty="0" smtClean="0"/>
              <a:t>get PID</a:t>
            </a:r>
          </a:p>
          <a:p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kill $PID</a:t>
            </a:r>
          </a:p>
          <a:p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r>
              <a:rPr lang="en-US" dirty="0" smtClean="0"/>
              <a:t>If it just won’t die…</a:t>
            </a:r>
            <a:endParaRPr lang="en-US" b="1" dirty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kill -9 $PID</a:t>
            </a:r>
            <a:endParaRPr lang="en-US" b="1" dirty="0">
              <a:latin typeface="Bell Gothic Std Black" charset="0"/>
              <a:ea typeface="Bell Gothic Std Black" charset="0"/>
              <a:cs typeface="Bell Gothic Std Black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12" y="1846263"/>
            <a:ext cx="4195576" cy="4022725"/>
          </a:xfrm>
        </p:spPr>
      </p:pic>
    </p:spTree>
    <p:extLst>
      <p:ext uri="{BB962C8B-B14F-4D97-AF65-F5344CB8AC3E}">
        <p14:creationId xmlns:p14="http://schemas.microsoft.com/office/powerpoint/2010/main" val="42515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the software I want isn’t there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Python: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pip install --user $package</a:t>
            </a:r>
          </a:p>
          <a:p>
            <a:r>
              <a:rPr lang="en-US" dirty="0" smtClean="0"/>
              <a:t>Source:</a:t>
            </a:r>
          </a:p>
          <a:p>
            <a:pPr lvl="1"/>
            <a:r>
              <a:rPr lang="en-US" dirty="0" smtClean="0"/>
              <a:t>Compile in </a:t>
            </a:r>
            <a:r>
              <a:rPr lang="en-US" dirty="0" err="1" smtClean="0"/>
              <a:t>userspace</a:t>
            </a:r>
            <a:endParaRPr lang="en-US" dirty="0" smtClean="0"/>
          </a:p>
          <a:p>
            <a:pPr lvl="1"/>
            <a:r>
              <a:rPr lang="en-US" dirty="0" smtClean="0"/>
              <a:t>Make a designated binary folder (makes things easier) like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~/bin</a:t>
            </a:r>
          </a:p>
          <a:p>
            <a:pPr lvl="1"/>
            <a:r>
              <a:rPr lang="en-US" dirty="0" smtClean="0"/>
              <a:t>Make a designated lib/</a:t>
            </a:r>
            <a:r>
              <a:rPr lang="en-US" dirty="0" err="1" smtClean="0"/>
              <a:t>src</a:t>
            </a:r>
            <a:r>
              <a:rPr lang="en-US" dirty="0" smtClean="0"/>
              <a:t> folder like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~/.apps</a:t>
            </a:r>
          </a:p>
          <a:p>
            <a:pPr lvl="1"/>
            <a:r>
              <a:rPr lang="en-US" dirty="0" smtClean="0"/>
              <a:t>Move source to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~/.apps/$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app_name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lvl="1"/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make</a:t>
            </a:r>
          </a:p>
          <a:p>
            <a:pPr lvl="1"/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ln -s ~/.apps/$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app_name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/path/to/binary ~/bin/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app_name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lvl="1"/>
            <a:r>
              <a:rPr lang="en-US" dirty="0" err="1" smtClean="0"/>
              <a:t>Preprend</a:t>
            </a:r>
            <a:r>
              <a:rPr lang="en-US" dirty="0" smtClean="0"/>
              <a:t>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~/bin </a:t>
            </a:r>
            <a:r>
              <a:rPr lang="en-US" dirty="0" smtClean="0"/>
              <a:t>to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$PATH</a:t>
            </a:r>
            <a:r>
              <a:rPr lang="en-US" dirty="0" smtClean="0"/>
              <a:t> in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.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bash_profile</a:t>
            </a:r>
            <a:r>
              <a:rPr lang="en-US" dirty="0" smtClean="0"/>
              <a:t>:</a:t>
            </a:r>
          </a:p>
          <a:p>
            <a:pPr lvl="2"/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export $PATH=/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afs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/…/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sXXXXXXX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/bin:$PATH</a:t>
            </a:r>
            <a:endParaRPr lang="en-US" b="1" dirty="0">
              <a:latin typeface="Bell Gothic Std Black" charset="0"/>
              <a:ea typeface="Bell Gothic Std Black" charset="0"/>
              <a:cs typeface="Bell Gothic St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9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CDT CLUSTER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soon(</a:t>
            </a:r>
            <a:r>
              <a:rPr lang="en-US" dirty="0" err="1" smtClean="0"/>
              <a:t>ish</a:t>
            </a:r>
            <a:r>
              <a:rPr lang="en-US" dirty="0" smtClean="0"/>
              <a:t>? (maybe?))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590" y="2044556"/>
            <a:ext cx="8251694" cy="35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should get Sun/Oracle Grid Engine (or some derivative thereof)</a:t>
            </a:r>
          </a:p>
          <a:p>
            <a:r>
              <a:rPr lang="en-US" dirty="0" smtClean="0"/>
              <a:t>Happy to do another thing then with more info</a:t>
            </a:r>
          </a:p>
          <a:p>
            <a:r>
              <a:rPr lang="en-US" dirty="0" smtClean="0"/>
              <a:t>Remember: the cluster as it is == the wild west</a:t>
            </a:r>
          </a:p>
          <a:p>
            <a:r>
              <a:rPr lang="en-US" dirty="0" smtClean="0"/>
              <a:t>Protect your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4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Access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anywhere that isn’t the forum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DICE vs. AFS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collection of software available</a:t>
            </a:r>
          </a:p>
          <a:p>
            <a:r>
              <a:rPr lang="en-US" dirty="0" smtClean="0"/>
              <a:t>Configured (only) by IS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The hardware available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Desktops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Servers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Andrew File System</a:t>
            </a:r>
          </a:p>
          <a:p>
            <a:r>
              <a:rPr lang="en-US" dirty="0" smtClean="0"/>
              <a:t>Used by many </a:t>
            </a:r>
            <a:r>
              <a:rPr lang="en-US" dirty="0" err="1" smtClean="0"/>
              <a:t>organisations</a:t>
            </a:r>
            <a:endParaRPr lang="en-US" dirty="0" smtClean="0"/>
          </a:p>
          <a:p>
            <a:r>
              <a:rPr lang="en-US" dirty="0" smtClean="0"/>
              <a:t>Distributed FS</a:t>
            </a:r>
          </a:p>
          <a:p>
            <a:r>
              <a:rPr lang="en-US" dirty="0" smtClean="0"/>
              <a:t>Adds /</a:t>
            </a:r>
            <a:r>
              <a:rPr lang="en-US" dirty="0" err="1" smtClean="0"/>
              <a:t>afs</a:t>
            </a:r>
            <a:r>
              <a:rPr lang="en-US" dirty="0" smtClean="0"/>
              <a:t> space to local FS</a:t>
            </a:r>
          </a:p>
          <a:p>
            <a:r>
              <a:rPr lang="en-US" dirty="0" smtClean="0"/>
              <a:t>Local cache</a:t>
            </a:r>
          </a:p>
          <a:p>
            <a:r>
              <a:rPr lang="en-US" dirty="0" smtClean="0"/>
              <a:t>UNIX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dirty="0"/>
              <a:t>istributed </a:t>
            </a:r>
            <a:r>
              <a:rPr lang="en-US" b="1" dirty="0"/>
              <a:t>I</a:t>
            </a:r>
            <a:r>
              <a:rPr lang="en-US" dirty="0"/>
              <a:t>nformatics </a:t>
            </a:r>
            <a:r>
              <a:rPr lang="en-US" b="1" dirty="0"/>
              <a:t>C</a:t>
            </a:r>
            <a:r>
              <a:rPr lang="en-US" dirty="0"/>
              <a:t>omputing </a:t>
            </a:r>
            <a:r>
              <a:rPr lang="en-US" b="1" dirty="0"/>
              <a:t>E</a:t>
            </a:r>
            <a:r>
              <a:rPr lang="en-US" dirty="0"/>
              <a:t>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“Scientific Linux”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63" y="2143125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9941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access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sXXXXXXX@student.ssh.inf.ed.ac.uk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sXXXXXXX@staff.ssh.inf.ed.ac.uk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r>
              <a:rPr lang="en-US" dirty="0" smtClean="0"/>
              <a:t>Only two public-facing endpoints</a:t>
            </a:r>
          </a:p>
          <a:p>
            <a:r>
              <a:rPr lang="en-US" dirty="0" smtClean="0"/>
              <a:t>‘gatekeepers’</a:t>
            </a:r>
          </a:p>
          <a:p>
            <a:r>
              <a:rPr lang="en-US" dirty="0" smtClean="0"/>
              <a:t>Do not permit work to be done (try running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submit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Need to move onto somewhere else:</a:t>
            </a:r>
          </a:p>
          <a:p>
            <a:pPr lvl="1"/>
            <a:r>
              <a:rPr lang="en-US" dirty="0" smtClean="0"/>
              <a:t>General: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student.compute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lvl="1"/>
            <a:r>
              <a:rPr lang="en-US" dirty="0" smtClean="0"/>
              <a:t>CDT: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$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CDT_node</a:t>
            </a:r>
            <a:endParaRPr lang="en-US" b="1" dirty="0">
              <a:latin typeface="Bell Gothic Std Black" charset="0"/>
              <a:ea typeface="Bell Gothic Std Black" charset="0"/>
              <a:cs typeface="Bell Gothic St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93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graphical: NX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endpoints:</a:t>
            </a:r>
          </a:p>
          <a:p>
            <a:pPr lvl="1"/>
            <a:r>
              <a:rPr lang="en-US" dirty="0" err="1" smtClean="0"/>
              <a:t>nx.inf.ed.ac.uk</a:t>
            </a:r>
            <a:r>
              <a:rPr lang="en-US" dirty="0" smtClean="0"/>
              <a:t> -- everyone</a:t>
            </a:r>
          </a:p>
          <a:p>
            <a:pPr lvl="1"/>
            <a:r>
              <a:rPr lang="en-US" dirty="0" err="1" smtClean="0"/>
              <a:t>staff.nx.inf.ed.ac.uk</a:t>
            </a:r>
            <a:r>
              <a:rPr lang="en-US" dirty="0" smtClean="0"/>
              <a:t> -- staff &amp; research students</a:t>
            </a:r>
          </a:p>
          <a:p>
            <a:r>
              <a:rPr lang="en-US" dirty="0" smtClean="0"/>
              <a:t>Memory cap: 1GB</a:t>
            </a:r>
          </a:p>
          <a:p>
            <a:pPr lvl="1"/>
            <a:r>
              <a:rPr lang="en-US" dirty="0" smtClean="0"/>
              <a:t>Shared resources</a:t>
            </a:r>
          </a:p>
          <a:p>
            <a:pPr lvl="1"/>
            <a:r>
              <a:rPr lang="en-US" dirty="0" smtClean="0"/>
              <a:t>Should still use </a:t>
            </a:r>
            <a:r>
              <a:rPr lang="en-US" dirty="0" err="1" smtClean="0"/>
              <a:t>ssh</a:t>
            </a:r>
            <a:r>
              <a:rPr lang="en-US" dirty="0" smtClean="0"/>
              <a:t> etc. for big work</a:t>
            </a:r>
          </a:p>
          <a:p>
            <a:r>
              <a:rPr lang="en-US" dirty="0" smtClean="0"/>
              <a:t>Good </a:t>
            </a:r>
            <a:r>
              <a:rPr lang="en-US" dirty="0"/>
              <a:t>client: https://</a:t>
            </a:r>
            <a:r>
              <a:rPr lang="en-US" dirty="0" err="1"/>
              <a:t>www.nomachine.com</a:t>
            </a:r>
            <a:r>
              <a:rPr lang="en-US" dirty="0" smtClean="0"/>
              <a:t>/</a:t>
            </a:r>
          </a:p>
          <a:p>
            <a:r>
              <a:rPr lang="en-US" dirty="0"/>
              <a:t>More info: http://</a:t>
            </a:r>
            <a:r>
              <a:rPr lang="en-US" dirty="0" err="1" smtClean="0"/>
              <a:t>computing.help.inf.ed.ac.uk</a:t>
            </a:r>
            <a:r>
              <a:rPr lang="en-US" dirty="0" smtClean="0"/>
              <a:t>/</a:t>
            </a:r>
            <a:r>
              <a:rPr lang="en-US" dirty="0" err="1" smtClean="0"/>
              <a:t>nx</a:t>
            </a:r>
            <a:endParaRPr lang="en-US" dirty="0" smtClean="0"/>
          </a:p>
          <a:p>
            <a:r>
              <a:rPr lang="en-US" dirty="0" smtClean="0"/>
              <a:t>Note: I’ve never got this to work, may just be down.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your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Unless you’re self managed, not possible.</a:t>
            </a:r>
          </a:p>
          <a:p>
            <a:r>
              <a:rPr lang="en-US" dirty="0" smtClean="0"/>
              <a:t>DICE:</a:t>
            </a:r>
          </a:p>
          <a:p>
            <a:pPr lvl="1"/>
            <a:r>
              <a:rPr lang="en-US" dirty="0" smtClean="0"/>
              <a:t>Can and will update your system &amp; reboot without your consent</a:t>
            </a:r>
          </a:p>
          <a:p>
            <a:pPr lvl="1"/>
            <a:r>
              <a:rPr lang="en-US" dirty="0" smtClean="0"/>
              <a:t>IP is dynamic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Self-managed:</a:t>
            </a:r>
          </a:p>
          <a:p>
            <a:pPr lvl="1"/>
            <a:r>
              <a:rPr lang="en-US" dirty="0" smtClean="0"/>
              <a:t>Can request a static IP</a:t>
            </a:r>
          </a:p>
          <a:p>
            <a:pPr lvl="1"/>
            <a:r>
              <a:rPr lang="en-US" dirty="0" smtClean="0"/>
              <a:t>Can configure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sshd</a:t>
            </a:r>
            <a:r>
              <a:rPr lang="en-US" dirty="0" smtClean="0"/>
              <a:t> etc.</a:t>
            </a:r>
          </a:p>
          <a:p>
            <a:pPr lvl="1"/>
            <a:r>
              <a:rPr lang="en-US" dirty="0" smtClean="0"/>
              <a:t>Can configure VNC (if that’s your </a:t>
            </a:r>
            <a:r>
              <a:rPr lang="en-US" dirty="0" err="1" smtClean="0"/>
              <a:t>kinda</a:t>
            </a:r>
            <a:r>
              <a:rPr lang="en-US" dirty="0" smtClean="0"/>
              <a:t> thing)</a:t>
            </a:r>
          </a:p>
          <a:p>
            <a:pPr lvl="1"/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Trying to host services to pipe through gateway and home will be problematic.</a:t>
            </a:r>
          </a:p>
          <a:p>
            <a:pPr marL="201168" lvl="1" indent="0">
              <a:buNone/>
            </a:pPr>
            <a:r>
              <a:rPr lang="en-US" dirty="0" smtClean="0"/>
              <a:t>IS clearly want to limit data input/output on random ports.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X-Forwarding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can be fun (if you’re lame like me)</a:t>
            </a:r>
          </a:p>
          <a:p>
            <a:r>
              <a:rPr lang="en-US" dirty="0"/>
              <a:t>Y</a:t>
            </a:r>
            <a:r>
              <a:rPr lang="en-US" dirty="0" smtClean="0"/>
              <a:t>ou can get X (the Linux window manager) to use your local display as its display</a:t>
            </a:r>
          </a:p>
          <a:p>
            <a:r>
              <a:rPr lang="en-US" dirty="0" smtClean="0"/>
              <a:t>Example: you need to check something in a (new) MATLAB session running physically on your workstation, but you’re at your laptop:</a:t>
            </a:r>
          </a:p>
          <a:p>
            <a:endParaRPr lang="en-US" dirty="0" smtClean="0"/>
          </a:p>
          <a:p>
            <a:pPr lvl="1"/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-Y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sXXXXXXX@student.ssh.inf.ed.ac.uk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lvl="1"/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-Y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me@mycomputer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lvl="1"/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matlab</a:t>
            </a:r>
            <a:endParaRPr lang="en-US" b="1" dirty="0" smtClean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Mac &amp; Windows users -- Install X11 to make this work</a:t>
            </a:r>
          </a:p>
        </p:txBody>
      </p:sp>
    </p:spTree>
    <p:extLst>
      <p:ext uri="{BB962C8B-B14F-4D97-AF65-F5344CB8AC3E}">
        <p14:creationId xmlns:p14="http://schemas.microsoft.com/office/powerpoint/2010/main" val="564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really a cluster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dirty="0"/>
              <a:t>A </a:t>
            </a:r>
            <a:r>
              <a:rPr lang="en-US" sz="3200" b="1" dirty="0"/>
              <a:t>computer cluster</a:t>
            </a:r>
            <a:r>
              <a:rPr lang="en-US" sz="3200" dirty="0"/>
              <a:t> consists of a set of loosely or tightly connected computers that work together so that, in many respects, they can be viewed as a single </a:t>
            </a:r>
            <a:r>
              <a:rPr lang="en-US" sz="3200" dirty="0" smtClean="0"/>
              <a:t>system”</a:t>
            </a:r>
          </a:p>
          <a:p>
            <a:endParaRPr lang="en-US" sz="3200" dirty="0" smtClean="0"/>
          </a:p>
          <a:p>
            <a:r>
              <a:rPr lang="en-US" sz="3200" dirty="0" smtClean="0"/>
              <a:t>Should expose itself as one computer</a:t>
            </a:r>
          </a:p>
          <a:p>
            <a:r>
              <a:rPr lang="en-US" sz="3200" dirty="0" smtClean="0"/>
              <a:t>Send a job to it and it sorts itself out</a:t>
            </a:r>
            <a:endParaRPr lang="en-US" sz="3200" dirty="0"/>
          </a:p>
          <a:p>
            <a:r>
              <a:rPr lang="en-US" sz="3200" dirty="0" smtClean="0"/>
              <a:t>We have a </a:t>
            </a:r>
            <a:r>
              <a:rPr lang="en-US" sz="3200" b="1" dirty="0" smtClean="0"/>
              <a:t>collection of computers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39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used with </a:t>
            </a:r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Great for self-managed people</a:t>
            </a:r>
          </a:p>
          <a:p>
            <a:r>
              <a:rPr lang="en-US" dirty="0" smtClean="0"/>
              <a:t>Needs about 40GB space</a:t>
            </a:r>
          </a:p>
          <a:p>
            <a:r>
              <a:rPr lang="en-US" dirty="0"/>
              <a:t>More info: http://</a:t>
            </a:r>
            <a:r>
              <a:rPr lang="en-US" dirty="0" err="1"/>
              <a:t>computing.help.inf.ed.ac.uk</a:t>
            </a:r>
            <a:r>
              <a:rPr lang="en-US" dirty="0"/>
              <a:t>/</a:t>
            </a:r>
            <a:r>
              <a:rPr lang="en-US" dirty="0" err="1"/>
              <a:t>vdice</a:t>
            </a:r>
            <a:r>
              <a:rPr lang="en-US" dirty="0"/>
              <a:t>-install</a:t>
            </a:r>
          </a:p>
        </p:txBody>
      </p:sp>
    </p:spTree>
    <p:extLst>
      <p:ext uri="{BB962C8B-B14F-4D97-AF65-F5344CB8AC3E}">
        <p14:creationId xmlns:p14="http://schemas.microsoft.com/office/powerpoint/2010/main" val="158388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ACCESSING YOUR HOME </a:t>
            </a:r>
            <a:r>
              <a:rPr lang="en-US" b="1" dirty="0" err="1" smtClean="0"/>
              <a:t>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widely used, ticket-based authentication system</a:t>
            </a:r>
          </a:p>
          <a:p>
            <a:r>
              <a:rPr lang="en-US" dirty="0" smtClean="0"/>
              <a:t>Available for all major platforms</a:t>
            </a:r>
          </a:p>
          <a:p>
            <a:r>
              <a:rPr lang="en-US" dirty="0" smtClean="0"/>
              <a:t>Same process, get ticket -- goes into your </a:t>
            </a:r>
            <a:r>
              <a:rPr lang="en-US" dirty="0" err="1" smtClean="0"/>
              <a:t>filesystem</a:t>
            </a:r>
            <a:endParaRPr lang="en-US" dirty="0" smtClean="0"/>
          </a:p>
          <a:p>
            <a:r>
              <a:rPr lang="en-US" dirty="0" smtClean="0"/>
              <a:t>Can reconnect upon network going down</a:t>
            </a:r>
          </a:p>
          <a:p>
            <a:r>
              <a:rPr lang="en-US" dirty="0" smtClean="0"/>
              <a:t>Crucial: has a cache!</a:t>
            </a:r>
          </a:p>
          <a:p>
            <a:r>
              <a:rPr lang="en-US" dirty="0" smtClean="0"/>
              <a:t>Still need to get a new ticket every 18(?) hours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More info: http://</a:t>
            </a:r>
            <a:r>
              <a:rPr lang="en-US" dirty="0" err="1"/>
              <a:t>computing.help.inf.ed.ac.uk</a:t>
            </a:r>
            <a:r>
              <a:rPr lang="en-US" dirty="0"/>
              <a:t>/informatics-</a:t>
            </a:r>
            <a:r>
              <a:rPr lang="en-US" dirty="0" err="1"/>
              <a:t>filesystem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3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sshfs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 to </a:t>
            </a:r>
            <a:r>
              <a:rPr lang="en-US" dirty="0" err="1" smtClean="0"/>
              <a:t>ssh</a:t>
            </a:r>
            <a:r>
              <a:rPr lang="en-US" dirty="0" smtClean="0"/>
              <a:t> that permits the mounting of remote </a:t>
            </a:r>
            <a:r>
              <a:rPr lang="en-US" dirty="0" err="1" smtClean="0"/>
              <a:t>filesystems</a:t>
            </a:r>
            <a:r>
              <a:rPr lang="en-US" dirty="0" smtClean="0"/>
              <a:t> on a local machine.</a:t>
            </a:r>
          </a:p>
          <a:p>
            <a:r>
              <a:rPr lang="en-US" dirty="0" smtClean="0"/>
              <a:t>Far less intrusive.</a:t>
            </a:r>
          </a:p>
          <a:p>
            <a:r>
              <a:rPr lang="en-US" dirty="0" err="1" smtClean="0"/>
              <a:t>UNIXes</a:t>
            </a:r>
            <a:r>
              <a:rPr lang="en-US" dirty="0" smtClean="0"/>
              <a:t> only(?)</a:t>
            </a:r>
          </a:p>
          <a:p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a local target directory where your remote directory will be mounted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sshfs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sXXXXXXX@student.ssh.inf.ed.ac.uk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:/path/to/folder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local_folder</a:t>
            </a:r>
            <a:endParaRPr lang="en-US" b="1" dirty="0">
              <a:latin typeface="Bell Gothic Std Black" charset="0"/>
              <a:ea typeface="Bell Gothic Std Black" charset="0"/>
              <a:cs typeface="Bell Gothic Std Black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 work using local apps but, crucially, on </a:t>
            </a:r>
            <a:r>
              <a:rPr lang="en-US" i="1" dirty="0" smtClean="0"/>
              <a:t>remote files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fusermount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-u </a:t>
            </a:r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local_folder</a:t>
            </a:r>
            <a:endParaRPr lang="en-US" b="1" dirty="0">
              <a:latin typeface="Bell Gothic Std Black" charset="0"/>
              <a:ea typeface="Bell Gothic Std Black" charset="0"/>
              <a:cs typeface="Bell Gothic Std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58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Samba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Windows</a:t>
            </a:r>
          </a:p>
          <a:p>
            <a:r>
              <a:rPr lang="en-US" dirty="0" smtClean="0"/>
              <a:t>I don’t know how to Windows</a:t>
            </a:r>
          </a:p>
          <a:p>
            <a:r>
              <a:rPr lang="en-US" dirty="0" smtClean="0"/>
              <a:t>Maybe someone else knows</a:t>
            </a:r>
          </a:p>
          <a:p>
            <a:r>
              <a:rPr lang="en-US" dirty="0" smtClean="0"/>
              <a:t>If you do, feel free to update this slide.</a:t>
            </a:r>
          </a:p>
          <a:p>
            <a:r>
              <a:rPr lang="en-US" dirty="0" smtClean="0"/>
              <a:t>Probably something to do with </a:t>
            </a:r>
            <a:r>
              <a:rPr lang="en-US" dirty="0" err="1" smtClean="0"/>
              <a:t>PuTTY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Sorry.</a:t>
            </a:r>
          </a:p>
          <a:p>
            <a:endParaRPr lang="en-US" dirty="0"/>
          </a:p>
          <a:p>
            <a:r>
              <a:rPr lang="en-US" dirty="0" smtClean="0"/>
              <a:t>User </a:t>
            </a:r>
            <a:r>
              <a:rPr lang="en-US" dirty="0" err="1" smtClean="0"/>
              <a:t>cmder</a:t>
            </a:r>
            <a:r>
              <a:rPr lang="en-US" dirty="0"/>
              <a:t> --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cmderdev</a:t>
            </a:r>
            <a:r>
              <a:rPr lang="en-US" dirty="0"/>
              <a:t>/</a:t>
            </a:r>
            <a:r>
              <a:rPr lang="en-US" dirty="0" err="1"/>
              <a:t>cmder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79" y="1846263"/>
            <a:ext cx="3209842" cy="4022725"/>
          </a:xfrm>
        </p:spPr>
      </p:pic>
    </p:spTree>
    <p:extLst>
      <p:ext uri="{BB962C8B-B14F-4D97-AF65-F5344CB8AC3E}">
        <p14:creationId xmlns:p14="http://schemas.microsoft.com/office/powerpoint/2010/main" val="122685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Stability: Kerberos &gt; </a:t>
            </a:r>
            <a:r>
              <a:rPr lang="en-US" sz="3200" dirty="0" err="1" smtClean="0"/>
              <a:t>sshfs</a:t>
            </a:r>
            <a:endParaRPr lang="en-US" sz="3200" dirty="0"/>
          </a:p>
          <a:p>
            <a:r>
              <a:rPr lang="en-US" sz="3200" dirty="0" smtClean="0"/>
              <a:t>Simplicity: </a:t>
            </a:r>
            <a:r>
              <a:rPr lang="en-US" sz="3200" dirty="0" err="1" smtClean="0"/>
              <a:t>sshfs</a:t>
            </a:r>
            <a:r>
              <a:rPr lang="en-US" sz="3200" dirty="0" smtClean="0"/>
              <a:t> &gt; Kerberos</a:t>
            </a:r>
          </a:p>
          <a:p>
            <a:endParaRPr lang="en-US" dirty="0"/>
          </a:p>
          <a:p>
            <a:r>
              <a:rPr lang="en-US" dirty="0" smtClean="0"/>
              <a:t>The caching point is key</a:t>
            </a:r>
          </a:p>
          <a:p>
            <a:r>
              <a:rPr lang="en-US" dirty="0" smtClean="0"/>
              <a:t>Kerberos gives you the AFS on your machine</a:t>
            </a:r>
          </a:p>
          <a:p>
            <a:r>
              <a:rPr lang="en-US" dirty="0" smtClean="0"/>
              <a:t>Have to be careful on full-system searches (slow)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6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VPN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 private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VPN?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you’ve noticed, a bunch of stuff only works if the server you’re accessing thinks you’re in the forum:</a:t>
            </a:r>
          </a:p>
          <a:p>
            <a:pPr lvl="1"/>
            <a:r>
              <a:rPr lang="en-US" dirty="0" smtClean="0"/>
              <a:t>Wiki(?)</a:t>
            </a:r>
          </a:p>
          <a:p>
            <a:pPr lvl="1"/>
            <a:r>
              <a:rPr lang="en-US" dirty="0" smtClean="0"/>
              <a:t>Teaching pages</a:t>
            </a:r>
          </a:p>
          <a:p>
            <a:pPr lvl="1"/>
            <a:r>
              <a:rPr lang="en-US" dirty="0" smtClean="0"/>
              <a:t>Intranet</a:t>
            </a:r>
          </a:p>
          <a:p>
            <a:r>
              <a:rPr lang="en-US" dirty="0" smtClean="0"/>
              <a:t>VPN allows you to emulate this by doing black magic with your network configuration.</a:t>
            </a:r>
          </a:p>
          <a:p>
            <a:r>
              <a:rPr lang="en-US" dirty="0" smtClean="0"/>
              <a:t>Also masks your network traffic as a whole.</a:t>
            </a:r>
          </a:p>
          <a:p>
            <a:r>
              <a:rPr lang="en-US" dirty="0" smtClean="0"/>
              <a:t>Great strategy when using </a:t>
            </a:r>
            <a:r>
              <a:rPr lang="en-US" dirty="0" err="1" smtClean="0"/>
              <a:t>WiFi</a:t>
            </a:r>
            <a:r>
              <a:rPr lang="en-US" dirty="0" smtClean="0"/>
              <a:t> in public / untrusted places.</a:t>
            </a:r>
          </a:p>
          <a:p>
            <a:r>
              <a:rPr lang="en-US" dirty="0" smtClean="0"/>
              <a:t>Also good to stream Netflix when you’re abroad.</a:t>
            </a:r>
          </a:p>
          <a:p>
            <a:r>
              <a:rPr lang="en-US" dirty="0"/>
              <a:t>Easy to configure: http://</a:t>
            </a:r>
            <a:r>
              <a:rPr lang="en-US" dirty="0" err="1"/>
              <a:t>computing.help.inf.ed.ac.uk</a:t>
            </a:r>
            <a:r>
              <a:rPr lang="en-US" dirty="0"/>
              <a:t>/</a:t>
            </a:r>
            <a:r>
              <a:rPr lang="en-US" dirty="0" err="1"/>
              <a:t>openvpn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4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163" y="2593975"/>
            <a:ext cx="4064000" cy="2527300"/>
          </a:xfrm>
        </p:spPr>
      </p:pic>
    </p:spTree>
    <p:extLst>
      <p:ext uri="{BB962C8B-B14F-4D97-AF65-F5344CB8AC3E}">
        <p14:creationId xmlns:p14="http://schemas.microsoft.com/office/powerpoint/2010/main" val="190560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861" y="2093516"/>
            <a:ext cx="6431622" cy="35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Trial &amp; Error – who’s on what</a:t>
            </a:r>
          </a:p>
          <a:p>
            <a:r>
              <a:rPr lang="en-US" dirty="0" smtClean="0"/>
              <a:t>Booked (wiki) – who should be?</a:t>
            </a:r>
          </a:p>
          <a:p>
            <a:endParaRPr lang="en-US" dirty="0" smtClean="0"/>
          </a:p>
          <a:p>
            <a:r>
              <a:rPr lang="en-US" dirty="0" smtClean="0"/>
              <a:t>To connect, from within DICE simply:</a:t>
            </a:r>
          </a:p>
          <a:p>
            <a:pPr lvl="1"/>
            <a:r>
              <a:rPr lang="en-US" b="1" dirty="0" err="1" smtClean="0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 node </a:t>
            </a:r>
            <a:r>
              <a:rPr lang="en-US" dirty="0" smtClean="0"/>
              <a:t>(node can be james01, charles01 etc.)</a:t>
            </a:r>
          </a:p>
          <a:p>
            <a:r>
              <a:rPr lang="en-US" dirty="0" smtClean="0"/>
              <a:t>From outside – connect to </a:t>
            </a:r>
            <a:r>
              <a:rPr lang="en-US" b="1" dirty="0" err="1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b="1" dirty="0">
                <a:latin typeface="Bell Gothic Std Black" charset="0"/>
                <a:ea typeface="Bell Gothic Std Black" charset="0"/>
                <a:cs typeface="Bell Gothic Std Black" charset="0"/>
              </a:rPr>
              <a:t>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sXXXXXXX@student.inf.ed.ac.uk</a:t>
            </a:r>
          </a:p>
          <a:p>
            <a:r>
              <a:rPr lang="en-US" dirty="0" smtClean="0"/>
              <a:t>Then </a:t>
            </a:r>
            <a:r>
              <a:rPr lang="en-US" b="1" dirty="0" err="1">
                <a:latin typeface="Bell Gothic Std Black" charset="0"/>
                <a:ea typeface="Bell Gothic Std Black" charset="0"/>
                <a:cs typeface="Bell Gothic Std Black" charset="0"/>
              </a:rPr>
              <a:t>ssh</a:t>
            </a:r>
            <a:r>
              <a:rPr lang="en-US" b="1" dirty="0">
                <a:latin typeface="Bell Gothic Std Black" charset="0"/>
                <a:ea typeface="Bell Gothic Std Black" charset="0"/>
                <a:cs typeface="Bell Gothic Std Black" charset="0"/>
              </a:rPr>
              <a:t> </a:t>
            </a:r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node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201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59" y="731838"/>
            <a:ext cx="4995157" cy="52578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Consult the Wiki:  </a:t>
            </a:r>
          </a:p>
          <a:p>
            <a:r>
              <a:rPr lang="en-US" dirty="0">
                <a:hlinkClick r:id="rId3"/>
              </a:rPr>
              <a:t>https://www.wiki.ed.ac.uk/display/ICCW/Informatics+CDT+Cluster+Wiki+Home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a `big-data’ node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Some manual checking:</a:t>
            </a:r>
          </a:p>
          <a:p>
            <a:pPr lvl="1"/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top</a:t>
            </a:r>
          </a:p>
          <a:p>
            <a:pPr lvl="2"/>
            <a:r>
              <a:rPr lang="en-US" dirty="0" smtClean="0"/>
              <a:t>Which users are using how many cores</a:t>
            </a:r>
          </a:p>
          <a:p>
            <a:pPr lvl="2"/>
            <a:r>
              <a:rPr lang="en-US" dirty="0" smtClean="0"/>
              <a:t>How much memory used</a:t>
            </a:r>
          </a:p>
          <a:p>
            <a:pPr lvl="2"/>
            <a:r>
              <a:rPr lang="en-US" dirty="0" smtClean="0"/>
              <a:t>Not super intuitive</a:t>
            </a:r>
          </a:p>
          <a:p>
            <a:pPr lvl="1"/>
            <a:r>
              <a:rPr lang="en-US" b="1" dirty="0" smtClean="0">
                <a:latin typeface="Bell Gothic Std Black" charset="0"/>
                <a:ea typeface="Bell Gothic Std Black" charset="0"/>
                <a:cs typeface="Bell Gothic Std Black" charset="0"/>
              </a:rPr>
              <a:t>who </a:t>
            </a:r>
          </a:p>
          <a:p>
            <a:pPr lvl="2"/>
            <a:r>
              <a:rPr lang="en-US" dirty="0" smtClean="0"/>
              <a:t>Who is connected</a:t>
            </a:r>
          </a:p>
          <a:p>
            <a:pPr lvl="2"/>
            <a:r>
              <a:rPr lang="en-US" dirty="0" smtClean="0"/>
              <a:t>How many connections</a:t>
            </a:r>
          </a:p>
          <a:p>
            <a:pPr lvl="2"/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22" y="1846263"/>
            <a:ext cx="4563756" cy="4022725"/>
          </a:xfrm>
        </p:spPr>
      </p:pic>
    </p:spTree>
    <p:extLst>
      <p:ext uri="{BB962C8B-B14F-4D97-AF65-F5344CB8AC3E}">
        <p14:creationId xmlns:p14="http://schemas.microsoft.com/office/powerpoint/2010/main" val="101571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htop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28" y="731838"/>
            <a:ext cx="4631419" cy="52578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This is recommended for checking servers.</a:t>
            </a:r>
          </a:p>
          <a:p>
            <a:r>
              <a:rPr lang="en-US" dirty="0" err="1" smtClean="0"/>
              <a:t>jamesXX</a:t>
            </a:r>
            <a:r>
              <a:rPr lang="en-US" dirty="0" smtClean="0"/>
              <a:t> is </a:t>
            </a:r>
            <a:r>
              <a:rPr lang="en-US" dirty="0" err="1" smtClean="0"/>
              <a:t>problematics</a:t>
            </a:r>
            <a:r>
              <a:rPr lang="en-US" dirty="0" smtClean="0"/>
              <a:t>. 64 cores.</a:t>
            </a:r>
          </a:p>
          <a:p>
            <a:r>
              <a:rPr lang="en-US" dirty="0" smtClean="0"/>
              <a:t>You can compile in </a:t>
            </a:r>
            <a:r>
              <a:rPr lang="en-US" dirty="0" err="1" smtClean="0"/>
              <a:t>userspace</a:t>
            </a:r>
            <a:endParaRPr lang="en-US" dirty="0" smtClean="0"/>
          </a:p>
          <a:p>
            <a:r>
              <a:rPr lang="en-US" dirty="0" smtClean="0"/>
              <a:t>More sorting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a GPU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Bunch of </a:t>
            </a:r>
            <a:r>
              <a:rPr lang="en-US" dirty="0" err="1" smtClean="0"/>
              <a:t>nvidia</a:t>
            </a:r>
            <a:r>
              <a:rPr lang="en-US" dirty="0" smtClean="0"/>
              <a:t> utilities</a:t>
            </a:r>
          </a:p>
          <a:p>
            <a:pPr marL="0" indent="0">
              <a:buNone/>
            </a:pPr>
            <a:r>
              <a:rPr lang="en-US" dirty="0" smtClean="0"/>
              <a:t>Script available on the wiki page, save to </a:t>
            </a:r>
            <a:r>
              <a:rPr lang="en-US" dirty="0" err="1" smtClean="0"/>
              <a:t>nvidia.sh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Run </a:t>
            </a:r>
            <a:r>
              <a:rPr lang="en-US" dirty="0" err="1" smtClean="0"/>
              <a:t>sh</a:t>
            </a:r>
            <a:r>
              <a:rPr lang="en-US" dirty="0" smtClean="0"/>
              <a:t> </a:t>
            </a:r>
            <a:r>
              <a:rPr lang="en-US" dirty="0" err="1" smtClean="0"/>
              <a:t>nvidia.sh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Gives list of processes</a:t>
            </a:r>
          </a:p>
          <a:p>
            <a:pPr marL="0" indent="0">
              <a:buNone/>
            </a:pPr>
            <a:r>
              <a:rPr lang="en-US" dirty="0" smtClean="0"/>
              <a:t>GPU-</a:t>
            </a:r>
            <a:r>
              <a:rPr lang="en-US" dirty="0" err="1" smtClean="0"/>
              <a:t>ey</a:t>
            </a:r>
            <a:r>
              <a:rPr lang="en-US" dirty="0" smtClean="0"/>
              <a:t> people like </a:t>
            </a:r>
            <a:r>
              <a:rPr lang="en-US" dirty="0" err="1" smtClean="0"/>
              <a:t>Harri</a:t>
            </a:r>
            <a:r>
              <a:rPr lang="en-US" dirty="0" smtClean="0"/>
              <a:t> may know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9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</TotalTime>
  <Words>1453</Words>
  <Application>Microsoft Macintosh PowerPoint</Application>
  <PresentationFormat>Widescreen</PresentationFormat>
  <Paragraphs>265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Bell Gothic Std Black</vt:lpstr>
      <vt:lpstr>Bell Gothic Std Light</vt:lpstr>
      <vt:lpstr>Calibri</vt:lpstr>
      <vt:lpstr>Calibri Light</vt:lpstr>
      <vt:lpstr>Retrospect</vt:lpstr>
      <vt:lpstr>Computer Stuff</vt:lpstr>
      <vt:lpstr>CDT CLUSTER</vt:lpstr>
      <vt:lpstr>Not really a cluster</vt:lpstr>
      <vt:lpstr>Architecture</vt:lpstr>
      <vt:lpstr>Choosing a node</vt:lpstr>
      <vt:lpstr>Process</vt:lpstr>
      <vt:lpstr>Checking a `big-data’ node</vt:lpstr>
      <vt:lpstr>htop</vt:lpstr>
      <vt:lpstr>Checking a GPU node</vt:lpstr>
      <vt:lpstr>Kerberos &amp; session timeouts</vt:lpstr>
      <vt:lpstr>Avoiding data-loss</vt:lpstr>
      <vt:lpstr>Better strategy: /disk/scratch</vt:lpstr>
      <vt:lpstr>Replicating on the cluster</vt:lpstr>
      <vt:lpstr>Conflict resolution: someone using your booked node.</vt:lpstr>
      <vt:lpstr>Contain rage if non-CDT</vt:lpstr>
      <vt:lpstr>GNU screen</vt:lpstr>
      <vt:lpstr>Key options for GNU screen</vt:lpstr>
      <vt:lpstr>UNIX 101: killing jobs</vt:lpstr>
      <vt:lpstr>Problem: the software I want isn’t there</vt:lpstr>
      <vt:lpstr>Coming soon(ish? (maybe?))</vt:lpstr>
      <vt:lpstr>Real cluster</vt:lpstr>
      <vt:lpstr>External Access</vt:lpstr>
      <vt:lpstr>DICE vs. AFS</vt:lpstr>
      <vt:lpstr>DICE</vt:lpstr>
      <vt:lpstr>“Scientific Linux”</vt:lpstr>
      <vt:lpstr>External access</vt:lpstr>
      <vt:lpstr>Remote graphical: NX Config</vt:lpstr>
      <vt:lpstr>Accessing your workstation</vt:lpstr>
      <vt:lpstr>X-Forwarding</vt:lpstr>
      <vt:lpstr>Virtual DICE</vt:lpstr>
      <vt:lpstr>AFS</vt:lpstr>
      <vt:lpstr>Kerberos</vt:lpstr>
      <vt:lpstr>sshfs</vt:lpstr>
      <vt:lpstr>Samba</vt:lpstr>
      <vt:lpstr>Conclusion</vt:lpstr>
      <vt:lpstr>VPN</vt:lpstr>
      <vt:lpstr>Why VPN?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Stuff</dc:title>
  <dc:creator>PUGH Matthew</dc:creator>
  <cp:lastModifiedBy>PUGH Matthew</cp:lastModifiedBy>
  <cp:revision>25</cp:revision>
  <dcterms:created xsi:type="dcterms:W3CDTF">2015-10-19T08:42:26Z</dcterms:created>
  <dcterms:modified xsi:type="dcterms:W3CDTF">2015-10-19T10:47:32Z</dcterms:modified>
</cp:coreProperties>
</file>